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3" r:id="rId2"/>
  </p:sldIdLst>
  <p:sldSz cx="6858000" cy="9144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848" autoAdjust="0"/>
    <p:restoredTop sz="94660"/>
  </p:normalViewPr>
  <p:slideViewPr>
    <p:cSldViewPr>
      <p:cViewPr>
        <p:scale>
          <a:sx n="100" d="100"/>
          <a:sy n="100" d="100"/>
        </p:scale>
        <p:origin x="2046" y="-456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3C66C5-42A4-459C-B5AA-5475C2628DBC}" type="datetimeFigureOut">
              <a:rPr lang="en-US" smtClean="0"/>
              <a:pPr/>
              <a:t>4/10/2014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11BB32-45B7-4988-B38E-057C9EDDEBB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1048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3C66C5-42A4-459C-B5AA-5475C2628DBC}" type="datetimeFigureOut">
              <a:rPr lang="en-US" smtClean="0"/>
              <a:pPr/>
              <a:t>4/10/2014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11BB32-45B7-4988-B38E-057C9EDDEBB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45259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7175" y="488951"/>
            <a:ext cx="3357563" cy="104013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3C66C5-42A4-459C-B5AA-5475C2628DBC}" type="datetimeFigureOut">
              <a:rPr lang="en-US" smtClean="0"/>
              <a:pPr/>
              <a:t>4/10/2014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11BB32-45B7-4988-B38E-057C9EDDEBB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49548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3C66C5-42A4-459C-B5AA-5475C2628DBC}" type="datetimeFigureOut">
              <a:rPr lang="en-US" smtClean="0"/>
              <a:pPr/>
              <a:t>4/10/2014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11BB32-45B7-4988-B38E-057C9EDDEBB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35155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3C66C5-42A4-459C-B5AA-5475C2628DBC}" type="datetimeFigureOut">
              <a:rPr lang="en-US" smtClean="0"/>
              <a:pPr/>
              <a:t>4/10/2014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11BB32-45B7-4988-B38E-057C9EDDEBB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73660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7175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28900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3C66C5-42A4-459C-B5AA-5475C2628DBC}" type="datetimeFigureOut">
              <a:rPr lang="en-US" smtClean="0"/>
              <a:pPr/>
              <a:t>4/10/2014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11BB32-45B7-4988-B38E-057C9EDDEBB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1222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3C66C5-42A4-459C-B5AA-5475C2628DBC}" type="datetimeFigureOut">
              <a:rPr lang="en-US" smtClean="0"/>
              <a:pPr/>
              <a:t>4/10/2014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11BB32-45B7-4988-B38E-057C9EDDEBB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4428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3C66C5-42A4-459C-B5AA-5475C2628DBC}" type="datetimeFigureOut">
              <a:rPr lang="en-US" smtClean="0"/>
              <a:pPr/>
              <a:t>4/10/2014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11BB32-45B7-4988-B38E-057C9EDDEBB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78214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3C66C5-42A4-459C-B5AA-5475C2628DBC}" type="datetimeFigureOut">
              <a:rPr lang="en-US" smtClean="0"/>
              <a:pPr/>
              <a:t>4/10/2014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11BB32-45B7-4988-B38E-057C9EDDEBB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38816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3C66C5-42A4-459C-B5AA-5475C2628DBC}" type="datetimeFigureOut">
              <a:rPr lang="en-US" smtClean="0"/>
              <a:pPr/>
              <a:t>4/10/2014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11BB32-45B7-4988-B38E-057C9EDDEBB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87682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3C66C5-42A4-459C-B5AA-5475C2628DBC}" type="datetimeFigureOut">
              <a:rPr lang="en-US" smtClean="0"/>
              <a:pPr/>
              <a:t>4/10/2014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11BB32-45B7-4988-B38E-057C9EDDEBB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1555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3C66C5-42A4-459C-B5AA-5475C2628DBC}" type="datetimeFigureOut">
              <a:rPr lang="en-US" smtClean="0"/>
              <a:pPr/>
              <a:t>4/10/2014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11BB32-45B7-4988-B38E-057C9EDDEBB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34974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Kép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43000" y="1905000"/>
            <a:ext cx="4572000" cy="4572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 rot="16200000">
            <a:off x="232573" y="3686652"/>
            <a:ext cx="1468287" cy="338554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1600" b="1" dirty="0" smtClean="0">
                <a:latin typeface="+mj-lt"/>
                <a:cs typeface="Arial" pitchFamily="34" charset="0"/>
              </a:rPr>
              <a:t>RFS probability</a:t>
            </a:r>
            <a:endParaRPr lang="en-US" sz="1600" b="1" dirty="0">
              <a:latin typeface="+mj-lt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600200" y="5487439"/>
            <a:ext cx="4114800" cy="27699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1200" b="1" dirty="0" smtClean="0">
                <a:latin typeface="+mj-lt"/>
                <a:cs typeface="Arial" pitchFamily="34" charset="0"/>
              </a:rPr>
              <a:t>0              50             100           150           200           250  </a:t>
            </a:r>
            <a:endParaRPr lang="en-US" sz="1200" b="1" dirty="0">
              <a:latin typeface="+mj-lt"/>
              <a:cs typeface="Arial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168229" y="2147769"/>
            <a:ext cx="431971" cy="341632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>
              <a:lnSpc>
                <a:spcPct val="300000"/>
              </a:lnSpc>
            </a:pPr>
            <a:r>
              <a:rPr lang="en-US" sz="1200" b="1" dirty="0" smtClean="0">
                <a:latin typeface="+mj-lt"/>
                <a:cs typeface="Arial" pitchFamily="34" charset="0"/>
              </a:rPr>
              <a:t>1.0</a:t>
            </a:r>
          </a:p>
          <a:p>
            <a:pPr>
              <a:lnSpc>
                <a:spcPct val="300000"/>
              </a:lnSpc>
            </a:pPr>
            <a:r>
              <a:rPr lang="en-US" sz="1200" b="1" dirty="0" smtClean="0">
                <a:latin typeface="+mj-lt"/>
                <a:cs typeface="Arial" pitchFamily="34" charset="0"/>
              </a:rPr>
              <a:t>0.8    0.6     0.4    0.2    0.0</a:t>
            </a:r>
            <a:endParaRPr lang="en-US" sz="1200" b="1" dirty="0">
              <a:latin typeface="+mj-lt"/>
              <a:cs typeface="Arial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505200" y="2516089"/>
            <a:ext cx="1859764" cy="486287"/>
          </a:xfrm>
          <a:prstGeom prst="rect">
            <a:avLst/>
          </a:prstGeom>
          <a:solidFill>
            <a:schemeClr val="bg1"/>
          </a:solidFill>
        </p:spPr>
        <p:txBody>
          <a:bodyPr wrap="square" lIns="27432" tIns="27432" rIns="27432" bIns="27432" rtlCol="0">
            <a:spAutoFit/>
          </a:bodyPr>
          <a:lstStyle/>
          <a:p>
            <a:pPr algn="r"/>
            <a:r>
              <a:rPr lang="en-US" sz="1400" b="1" dirty="0" smtClean="0">
                <a:latin typeface="+mj-lt"/>
                <a:cs typeface="Arial" pitchFamily="34" charset="0"/>
              </a:rPr>
              <a:t>HR =1.17 (1.04 - </a:t>
            </a:r>
            <a:r>
              <a:rPr lang="en-US" sz="1400" b="1" dirty="0" smtClean="0">
                <a:latin typeface="+mj-lt"/>
                <a:cs typeface="Arial" pitchFamily="34" charset="0"/>
              </a:rPr>
              <a:t>1</a:t>
            </a:r>
            <a:r>
              <a:rPr lang="en-US" sz="1400" b="1" dirty="0" smtClean="0">
                <a:latin typeface="+mj-lt"/>
                <a:cs typeface="Arial" pitchFamily="34" charset="0"/>
              </a:rPr>
              <a:t>.31)</a:t>
            </a:r>
          </a:p>
          <a:p>
            <a:pPr algn="r"/>
            <a:r>
              <a:rPr lang="en-US" sz="1400" b="1" dirty="0" smtClean="0">
                <a:latin typeface="+mj-lt"/>
                <a:cs typeface="Arial" pitchFamily="34" charset="0"/>
              </a:rPr>
              <a:t>logrank  P = </a:t>
            </a:r>
            <a:r>
              <a:rPr lang="en-US" sz="1400" b="1" dirty="0" smtClean="0">
                <a:latin typeface="+mj-lt"/>
                <a:cs typeface="Arial" pitchFamily="34" charset="0"/>
              </a:rPr>
              <a:t>0.0088</a:t>
            </a:r>
            <a:endParaRPr lang="en-US" sz="1400" b="1" dirty="0">
              <a:latin typeface="+mj-lt"/>
              <a:cs typeface="Arial" pitchFamily="34" charset="0"/>
            </a:endParaRPr>
          </a:p>
        </p:txBody>
      </p:sp>
      <p:grpSp>
        <p:nvGrpSpPr>
          <p:cNvPr id="23" name="Csoportba foglalás 20"/>
          <p:cNvGrpSpPr/>
          <p:nvPr/>
        </p:nvGrpSpPr>
        <p:grpSpPr>
          <a:xfrm>
            <a:off x="1731331" y="4802089"/>
            <a:ext cx="1011869" cy="630942"/>
            <a:chOff x="2417131" y="2307610"/>
            <a:chExt cx="1011869" cy="630942"/>
          </a:xfrm>
        </p:grpSpPr>
        <p:sp>
          <p:nvSpPr>
            <p:cNvPr id="24" name="TextBox 10"/>
            <p:cNvSpPr txBox="1"/>
            <p:nvPr/>
          </p:nvSpPr>
          <p:spPr>
            <a:xfrm>
              <a:off x="2438400" y="2307610"/>
              <a:ext cx="990600" cy="630942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lang="en-US" sz="1400" b="1" dirty="0" smtClean="0">
                  <a:latin typeface="+mj-lt"/>
                  <a:cs typeface="Arial" pitchFamily="34" charset="0"/>
                </a:rPr>
                <a:t>      low</a:t>
              </a:r>
            </a:p>
            <a:p>
              <a:r>
                <a:rPr lang="en-US" sz="1400" b="1" dirty="0" smtClean="0">
                  <a:latin typeface="+mj-lt"/>
                  <a:cs typeface="Arial" pitchFamily="34" charset="0"/>
                </a:rPr>
                <a:t>      high</a:t>
              </a:r>
              <a:endParaRPr lang="en-US" sz="1400" b="1" dirty="0">
                <a:latin typeface="+mj-lt"/>
                <a:cs typeface="Arial" pitchFamily="34" charset="0"/>
              </a:endParaRPr>
            </a:p>
          </p:txBody>
        </p:sp>
        <p:cxnSp>
          <p:nvCxnSpPr>
            <p:cNvPr id="25" name="Straight Connector 11"/>
            <p:cNvCxnSpPr/>
            <p:nvPr/>
          </p:nvCxnSpPr>
          <p:spPr>
            <a:xfrm flipV="1">
              <a:off x="2417131" y="2546596"/>
              <a:ext cx="308520" cy="1"/>
            </a:xfrm>
            <a:prstGeom prst="lin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12"/>
            <p:cNvCxnSpPr/>
            <p:nvPr/>
          </p:nvCxnSpPr>
          <p:spPr>
            <a:xfrm flipV="1">
              <a:off x="2417131" y="2775196"/>
              <a:ext cx="308520" cy="1"/>
            </a:xfrm>
            <a:prstGeom prst="line">
              <a:avLst/>
            </a:prstGeom>
            <a:solidFill>
              <a:schemeClr val="bg1"/>
            </a:solidFill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Téglalap 3"/>
          <p:cNvSpPr/>
          <p:nvPr/>
        </p:nvSpPr>
        <p:spPr>
          <a:xfrm>
            <a:off x="966716" y="5831020"/>
            <a:ext cx="4672084" cy="69780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2887114" y="5702999"/>
            <a:ext cx="1428276" cy="338554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1600" b="1" dirty="0" smtClean="0">
                <a:latin typeface="+mj-lt"/>
                <a:cs typeface="Arial" pitchFamily="34" charset="0"/>
              </a:rPr>
              <a:t>Time (months)</a:t>
            </a:r>
            <a:endParaRPr lang="en-US" sz="1600" b="1" dirty="0">
              <a:latin typeface="+mj-lt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8604151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5670</TotalTime>
  <Words>34</Words>
  <Application>Microsoft Office PowerPoint</Application>
  <PresentationFormat>Diavetítés a képernyőre (4:3 oldalarány)</PresentationFormat>
  <Paragraphs>9</Paragraphs>
  <Slides>1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2</vt:i4>
      </vt:variant>
      <vt:variant>
        <vt:lpstr>Téma</vt:lpstr>
      </vt:variant>
      <vt:variant>
        <vt:i4>1</vt:i4>
      </vt:variant>
      <vt:variant>
        <vt:lpstr>Diacímek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bemutató</vt:lpstr>
    </vt:vector>
  </TitlesOfParts>
  <Company>University of South Carolina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Broude, Eugenia</dc:creator>
  <cp:lastModifiedBy>Győrffy Balázs</cp:lastModifiedBy>
  <cp:revision>59</cp:revision>
  <cp:lastPrinted>2012-12-15T00:22:04Z</cp:lastPrinted>
  <dcterms:created xsi:type="dcterms:W3CDTF">2012-12-14T19:30:10Z</dcterms:created>
  <dcterms:modified xsi:type="dcterms:W3CDTF">2014-04-10T18:40:27Z</dcterms:modified>
</cp:coreProperties>
</file>